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6000" b="1" dirty="0" smtClean="0"/>
              <a:t>المحاضرة </a:t>
            </a:r>
            <a:r>
              <a:rPr lang="ar-SA" sz="6000" b="1" dirty="0" smtClean="0"/>
              <a:t>الرابعة</a:t>
            </a:r>
            <a:r>
              <a:rPr lang="ar-SA" sz="6000" b="1" dirty="0" smtClean="0"/>
              <a:t/>
            </a:r>
            <a:br>
              <a:rPr lang="ar-SA" sz="6000" b="1" dirty="0" smtClean="0"/>
            </a:br>
            <a:r>
              <a:rPr lang="ar-SA" sz="4800" b="1" dirty="0" smtClean="0"/>
              <a:t>الإذاعة الرقمية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786050" y="142852"/>
            <a:ext cx="4714908" cy="1143008"/>
          </a:xfrm>
        </p:spPr>
        <p:txBody>
          <a:bodyPr>
            <a:normAutofit/>
          </a:bodyPr>
          <a:lstStyle/>
          <a:p>
            <a:r>
              <a:rPr lang="ar-SA" b="1" dirty="0" smtClean="0"/>
              <a:t>الإذاعة الرقمية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215370" cy="7429552"/>
          </a:xfrm>
        </p:spPr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يمتاز البث الرقمي بتقديمه عددا هائلا من الخدمات الجديدة التي يمكن تقديمها للمشاهدين والمستمعين، فبدلا من </a:t>
            </a:r>
            <a:r>
              <a:rPr lang="ar-SA" b="1" u="sng" dirty="0" smtClean="0">
                <a:solidFill>
                  <a:schemeClr val="tx1"/>
                </a:solidFill>
              </a:rPr>
              <a:t>تحويل الصورة والصوت </a:t>
            </a:r>
            <a:r>
              <a:rPr lang="ar-SA" b="1" dirty="0" smtClean="0">
                <a:solidFill>
                  <a:schemeClr val="tx1"/>
                </a:solidFill>
              </a:rPr>
              <a:t>إلى </a:t>
            </a:r>
            <a:r>
              <a:rPr lang="ar-SA" b="1" u="sng" dirty="0" smtClean="0">
                <a:solidFill>
                  <a:schemeClr val="tx1"/>
                </a:solidFill>
              </a:rPr>
              <a:t>موجات</a:t>
            </a:r>
            <a:r>
              <a:rPr lang="ar-SA" b="1" dirty="0" smtClean="0">
                <a:solidFill>
                  <a:schemeClr val="tx1"/>
                </a:solidFill>
              </a:rPr>
              <a:t>، فإنّ </a:t>
            </a:r>
            <a:r>
              <a:rPr lang="ar-SA" b="1" u="sng" dirty="0" smtClean="0">
                <a:solidFill>
                  <a:schemeClr val="tx1"/>
                </a:solidFill>
              </a:rPr>
              <a:t>التكنولوجيا الجديدة </a:t>
            </a:r>
            <a:r>
              <a:rPr lang="ar-SA" b="1" dirty="0" smtClean="0">
                <a:solidFill>
                  <a:schemeClr val="tx1"/>
                </a:solidFill>
              </a:rPr>
              <a:t>تحوّلها إلى </a:t>
            </a:r>
            <a:r>
              <a:rPr lang="ar-SA" b="1" u="sng" dirty="0" smtClean="0">
                <a:solidFill>
                  <a:schemeClr val="tx1"/>
                </a:solidFill>
              </a:rPr>
              <a:t>سلسلة من الأرقام </a:t>
            </a:r>
            <a:r>
              <a:rPr lang="ar-SA" b="1" dirty="0" smtClean="0">
                <a:solidFill>
                  <a:schemeClr val="tx1"/>
                </a:solidFill>
              </a:rPr>
              <a:t>التي يمكن نقلها عبر الهواء، ثم استقبالها بواسطة الهوائي الخاص بالتلفزيون أو الراديو. ولأنه ليس أرضيا </a:t>
            </a:r>
            <a:r>
              <a:rPr lang="ar-SA" b="1" dirty="0" smtClean="0">
                <a:solidFill>
                  <a:schemeClr val="tx1"/>
                </a:solidFill>
              </a:rPr>
              <a:t>فحسب بل </a:t>
            </a:r>
            <a:r>
              <a:rPr lang="ar-SA" b="1" dirty="0" smtClean="0">
                <a:solidFill>
                  <a:schemeClr val="tx1"/>
                </a:solidFill>
              </a:rPr>
              <a:t>فضائيا أيضا،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u="sng" dirty="0" smtClean="0">
                <a:solidFill>
                  <a:schemeClr val="tx1"/>
                </a:solidFill>
              </a:rPr>
              <a:t>فالبث الرقمي </a:t>
            </a:r>
            <a:r>
              <a:rPr lang="ar-SA" b="1" dirty="0" smtClean="0">
                <a:solidFill>
                  <a:schemeClr val="tx1"/>
                </a:solidFill>
              </a:rPr>
              <a:t>كون نوعا </a:t>
            </a:r>
            <a:r>
              <a:rPr lang="ar-SA" b="1" dirty="0" smtClean="0">
                <a:solidFill>
                  <a:schemeClr val="tx1"/>
                </a:solidFill>
              </a:rPr>
              <a:t>جديدا من الراديو، هو </a:t>
            </a:r>
            <a:r>
              <a:rPr lang="ar-SA" b="1" u="sng" dirty="0" smtClean="0">
                <a:solidFill>
                  <a:schemeClr val="tx1"/>
                </a:solidFill>
              </a:rPr>
              <a:t>الراديو الفضائي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550072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البث الإذاعي الرقمي </a:t>
            </a:r>
            <a:r>
              <a:rPr lang="ar-SA" b="1" dirty="0" smtClean="0">
                <a:solidFill>
                  <a:schemeClr val="tx1"/>
                </a:solidFill>
              </a:rPr>
              <a:t>:هو </a:t>
            </a:r>
            <a:r>
              <a:rPr lang="ar-SA" b="1" dirty="0" smtClean="0">
                <a:solidFill>
                  <a:schemeClr val="tx1"/>
                </a:solidFill>
              </a:rPr>
              <a:t>تكنولوجيا حديثة ترجع إلى نهاية </a:t>
            </a:r>
            <a:r>
              <a:rPr lang="ar-SA" b="1" dirty="0" smtClean="0">
                <a:solidFill>
                  <a:schemeClr val="tx1"/>
                </a:solidFill>
              </a:rPr>
              <a:t>الثمانينات.</a:t>
            </a:r>
          </a:p>
          <a:p>
            <a:pPr algn="r"/>
            <a:r>
              <a:rPr lang="ar-SA" b="1" u="sng" dirty="0" smtClean="0">
                <a:solidFill>
                  <a:schemeClr val="tx1"/>
                </a:solidFill>
              </a:rPr>
              <a:t>الهدف </a:t>
            </a:r>
            <a:r>
              <a:rPr lang="ar-SA" b="1" u="sng" dirty="0" smtClean="0">
                <a:solidFill>
                  <a:schemeClr val="tx1"/>
                </a:solidFill>
              </a:rPr>
              <a:t>الرئيسي للتحوّل إلى الرقمية </a:t>
            </a:r>
            <a:r>
              <a:rPr lang="ar-SA" b="1" u="sng" dirty="0" smtClean="0">
                <a:solidFill>
                  <a:schemeClr val="tx1"/>
                </a:solidFill>
              </a:rPr>
              <a:t>:</a:t>
            </a: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الحصول </a:t>
            </a:r>
            <a:r>
              <a:rPr lang="ar-SA" b="1" dirty="0" smtClean="0">
                <a:solidFill>
                  <a:schemeClr val="tx1"/>
                </a:solidFill>
              </a:rPr>
              <a:t>على أعلى درجة من النقاء الصوتي،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وتجنّب </a:t>
            </a:r>
            <a:r>
              <a:rPr lang="ar-SA" b="1" dirty="0" smtClean="0">
                <a:solidFill>
                  <a:schemeClr val="tx1"/>
                </a:solidFill>
              </a:rPr>
              <a:t>التشويش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إنتاج خدمات </a:t>
            </a:r>
            <a:r>
              <a:rPr lang="ar-SA" b="1" dirty="0" smtClean="0">
                <a:solidFill>
                  <a:schemeClr val="tx1"/>
                </a:solidFill>
              </a:rPr>
              <a:t>إذاعية محمولة جديدة.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وقد </a:t>
            </a:r>
            <a:r>
              <a:rPr lang="ar-SA" b="1" dirty="0" smtClean="0">
                <a:solidFill>
                  <a:schemeClr val="tx1"/>
                </a:solidFill>
              </a:rPr>
              <a:t>سمح البث الإذاعي الرقمي </a:t>
            </a: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توسيع </a:t>
            </a:r>
            <a:r>
              <a:rPr lang="ar-SA" b="1" dirty="0" smtClean="0">
                <a:solidFill>
                  <a:schemeClr val="tx1"/>
                </a:solidFill>
              </a:rPr>
              <a:t>إمكانيات إنتاج البرامج وبثها،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الأمر </a:t>
            </a:r>
            <a:r>
              <a:rPr lang="ar-SA" b="1" dirty="0" smtClean="0">
                <a:solidFill>
                  <a:schemeClr val="tx1"/>
                </a:solidFill>
              </a:rPr>
              <a:t>الذي ضاعف الإذاعات المتخصصة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وحقق </a:t>
            </a:r>
            <a:r>
              <a:rPr lang="ar-SA" b="1" dirty="0" smtClean="0">
                <a:solidFill>
                  <a:schemeClr val="tx1"/>
                </a:solidFill>
              </a:rPr>
              <a:t>اللامركزية في البث، فأخذت الإذاعات المحلية والإقليمية في الانتشار محقّقة فكرة الراديو الفضائي بواسطة الأقمار الصناعية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358246" cy="5500726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مفهوم الإذاعة الرقمية :-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الإذاعة الرقمية هي كل إذاعة تبث إرسالها </a:t>
            </a:r>
            <a:r>
              <a:rPr lang="ar-SA" b="1" dirty="0" smtClean="0">
                <a:solidFill>
                  <a:schemeClr val="tx1"/>
                </a:solidFill>
              </a:rPr>
              <a:t>بواسطة التكنولوجيا </a:t>
            </a:r>
            <a:r>
              <a:rPr lang="ar-SA" b="1" dirty="0" smtClean="0">
                <a:solidFill>
                  <a:schemeClr val="tx1"/>
                </a:solidFill>
              </a:rPr>
              <a:t>الرقمية الحديثة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تعمل </a:t>
            </a:r>
            <a:r>
              <a:rPr lang="ar-SA" b="1" dirty="0" smtClean="0">
                <a:solidFill>
                  <a:schemeClr val="tx1"/>
                </a:solidFill>
              </a:rPr>
              <a:t>وفق نظام صفر واحد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لتحويل </a:t>
            </a:r>
            <a:r>
              <a:rPr lang="ar-SA" b="1" dirty="0" smtClean="0">
                <a:solidFill>
                  <a:schemeClr val="tx1"/>
                </a:solidFill>
              </a:rPr>
              <a:t>الإشارة الصوتية من الطبيعة الكهربية إلى الرقمية  لبث صوت ذو جودة عالية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وتعرف الإذاعة الرقمية هي الإذاعة المعتمدة على تكنولوجيا محطة الإذاعة على الانترنت يستخدم في العديد من الدول الأوروبية والآسيوية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143932" cy="6000792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بداية البث الإذاعي الرقمي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يتألف نظام البث الإذاعي الرقمي من سلسلة </a:t>
            </a:r>
            <a:r>
              <a:rPr lang="ar-SA" b="1" u="sng" dirty="0" smtClean="0">
                <a:solidFill>
                  <a:schemeClr val="tx1"/>
                </a:solidFill>
              </a:rPr>
              <a:t>تبدأ من محطة البث،</a:t>
            </a:r>
            <a:r>
              <a:rPr lang="ar-SA" b="1" dirty="0" smtClean="0">
                <a:solidFill>
                  <a:schemeClr val="tx1"/>
                </a:solidFill>
              </a:rPr>
              <a:t> وت</a:t>
            </a:r>
            <a:r>
              <a:rPr lang="ar-SA" b="1" u="sng" dirty="0" smtClean="0">
                <a:solidFill>
                  <a:schemeClr val="tx1"/>
                </a:solidFill>
              </a:rPr>
              <a:t>نتهي</a:t>
            </a:r>
            <a:r>
              <a:rPr lang="ar-SA" b="1" dirty="0" smtClean="0">
                <a:solidFill>
                  <a:schemeClr val="tx1"/>
                </a:solidFill>
              </a:rPr>
              <a:t> عند </a:t>
            </a:r>
            <a:r>
              <a:rPr lang="ar-SA" b="1" u="sng" dirty="0" smtClean="0">
                <a:solidFill>
                  <a:schemeClr val="tx1"/>
                </a:solidFill>
              </a:rPr>
              <a:t>أجهزة الالتقاط</a:t>
            </a:r>
            <a:r>
              <a:rPr lang="ar-SA" b="1" dirty="0" smtClean="0">
                <a:solidFill>
                  <a:schemeClr val="tx1"/>
                </a:solidFill>
              </a:rPr>
              <a:t>.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تُضم </a:t>
            </a:r>
            <a:r>
              <a:rPr lang="ar-SA" b="1" dirty="0" smtClean="0">
                <a:solidFill>
                  <a:schemeClr val="tx1"/>
                </a:solidFill>
              </a:rPr>
              <a:t>في هذا النظام </a:t>
            </a:r>
            <a:r>
              <a:rPr lang="ar-SA" b="1" u="sng" dirty="0" smtClean="0">
                <a:solidFill>
                  <a:schemeClr val="tx1"/>
                </a:solidFill>
              </a:rPr>
              <a:t>الإشارات الصوتية </a:t>
            </a:r>
            <a:r>
              <a:rPr lang="ar-SA" b="1" dirty="0" smtClean="0">
                <a:solidFill>
                  <a:schemeClr val="tx1"/>
                </a:solidFill>
              </a:rPr>
              <a:t>في أشكالها الكهربائية الصادرة عن </a:t>
            </a:r>
            <a:r>
              <a:rPr lang="ar-SA" b="1" u="sng" dirty="0" smtClean="0">
                <a:solidFill>
                  <a:schemeClr val="tx1"/>
                </a:solidFill>
              </a:rPr>
              <a:t>الميكروفونات</a:t>
            </a:r>
            <a:r>
              <a:rPr lang="ar-SA" b="1" dirty="0" smtClean="0">
                <a:solidFill>
                  <a:schemeClr val="tx1"/>
                </a:solidFill>
              </a:rPr>
              <a:t> أو </a:t>
            </a:r>
            <a:r>
              <a:rPr lang="ar-SA" b="1" u="sng" dirty="0" smtClean="0">
                <a:solidFill>
                  <a:schemeClr val="tx1"/>
                </a:solidFill>
              </a:rPr>
              <a:t>آلات قراءة الأسطوانات </a:t>
            </a:r>
            <a:r>
              <a:rPr lang="ar-SA" b="1" dirty="0" smtClean="0">
                <a:solidFill>
                  <a:schemeClr val="tx1"/>
                </a:solidFill>
              </a:rPr>
              <a:t>أو </a:t>
            </a:r>
            <a:r>
              <a:rPr lang="ar-SA" b="1" u="sng" dirty="0" smtClean="0">
                <a:solidFill>
                  <a:schemeClr val="tx1"/>
                </a:solidFill>
              </a:rPr>
              <a:t>الأقراص الليزر </a:t>
            </a:r>
            <a:r>
              <a:rPr lang="ar-SA" b="1" dirty="0" smtClean="0">
                <a:solidFill>
                  <a:schemeClr val="tx1"/>
                </a:solidFill>
              </a:rPr>
              <a:t>داخل استوديوهات البث والتسجيل المتميزة بصفتها الرقمية </a:t>
            </a:r>
            <a:r>
              <a:rPr lang="ar-SA" b="1" dirty="0" smtClean="0">
                <a:solidFill>
                  <a:schemeClr val="tx1"/>
                </a:solidFill>
              </a:rPr>
              <a:t>المتكاملة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أنظمة البث الإذاعي الرقمية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أ - نظام البث السمعي الرقمي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نظام البث الرقمي السمعي المعدل 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نظام البث الرقمي المتعدد الوسائط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الإذاعة الرقمية العالمية </a:t>
            </a:r>
            <a:r>
              <a:rPr lang="ar-SA" b="1" dirty="0" smtClean="0"/>
              <a:t> </a:t>
            </a:r>
            <a:endParaRPr lang="en-US" dirty="0" smtClean="0"/>
          </a:p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الشروط الواجب توافرها للجودة الصوتية للإذاعة الرقمية في مراحل الإنتاج إلى البث ثم الالتقاط.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مرحلة </a:t>
            </a:r>
            <a:r>
              <a:rPr lang="ar-SA" b="1" dirty="0" smtClean="0">
                <a:solidFill>
                  <a:schemeClr val="tx1"/>
                </a:solidFill>
              </a:rPr>
              <a:t>إنتاج الصوت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مرحلة البث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الإرسال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مرحلة التقاط </a:t>
            </a:r>
            <a:r>
              <a:rPr lang="ar-SA" b="1" dirty="0" smtClean="0">
                <a:solidFill>
                  <a:schemeClr val="tx1"/>
                </a:solidFill>
              </a:rPr>
              <a:t>الصوت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مميزات راديو الانترنت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يتيح للمستخدم استقبال عدد لا حصر له من المحطات الإذاعية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تساعد </a:t>
            </a:r>
            <a:r>
              <a:rPr lang="ar-SA" b="1" dirty="0" smtClean="0">
                <a:solidFill>
                  <a:schemeClr val="tx1"/>
                </a:solidFill>
              </a:rPr>
              <a:t>تقنية التواصل مع شبكة الإنترنت من خلال البث اللاسلكي المعروفة باسم </a:t>
            </a:r>
            <a:r>
              <a:rPr lang="en-US" b="1" dirty="0" smtClean="0">
                <a:solidFill>
                  <a:schemeClr val="tx1"/>
                </a:solidFill>
              </a:rPr>
              <a:t>W-LAN </a:t>
            </a:r>
            <a:r>
              <a:rPr lang="ar-SA" b="1" dirty="0" smtClean="0">
                <a:solidFill>
                  <a:schemeClr val="tx1"/>
                </a:solidFill>
              </a:rPr>
              <a:t>على متابعة كل برامج الإذاعة المتوافرة على الشبكة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كما </a:t>
            </a:r>
            <a:r>
              <a:rPr lang="ar-SA" b="1" dirty="0" smtClean="0">
                <a:solidFill>
                  <a:schemeClr val="tx1"/>
                </a:solidFill>
              </a:rPr>
              <a:t>أنه ليس من المستبعد أن يتم تصنيع أجهزة راديو صغيرة الحجم متنقلة، تتصل فقط بشبكات الإنترنت اللاسلكية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429396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أهداف الراديو </a:t>
            </a:r>
            <a:r>
              <a:rPr lang="ar-SA" b="1" dirty="0" smtClean="0">
                <a:solidFill>
                  <a:schemeClr val="tx1"/>
                </a:solidFill>
              </a:rPr>
              <a:t>الفضائي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تقديم الأخبار والمعلومات إلي الجماهير التي تفتقر إليها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استخدام الراديو الفضائي في التوعية الصحية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تخصيص قنوات إذاعية خاصة للكوارث وبرامج المرأة والطفل والاهتمام بالبيئة والتدريب المهني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يتيح استماع الجمهور إلي العديد من القنوات الإذاعية المحلية والإقليمية </a:t>
            </a:r>
            <a:r>
              <a:rPr lang="ar-SA" b="1" dirty="0" smtClean="0">
                <a:solidFill>
                  <a:schemeClr val="tx1"/>
                </a:solidFill>
              </a:rPr>
              <a:t>والدولية </a:t>
            </a:r>
            <a:r>
              <a:rPr lang="ar-SA" b="1" dirty="0" smtClean="0">
                <a:solidFill>
                  <a:schemeClr val="tx1"/>
                </a:solidFill>
              </a:rPr>
              <a:t>.	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تطور راديو الانترنت في مصر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just"/>
            <a:r>
              <a:rPr lang="ar-SA" b="1" dirty="0" smtClean="0">
                <a:solidFill>
                  <a:schemeClr val="tx1"/>
                </a:solidFill>
              </a:rPr>
              <a:t>انشأ راديو الإنترنت منذ نهاية التسعينات،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just"/>
            <a:r>
              <a:rPr lang="ar-SA" b="1" dirty="0" smtClean="0">
                <a:solidFill>
                  <a:schemeClr val="tx1"/>
                </a:solidFill>
              </a:rPr>
              <a:t>استخدمت </a:t>
            </a:r>
            <a:r>
              <a:rPr lang="ar-SA" b="1" dirty="0" smtClean="0">
                <a:solidFill>
                  <a:schemeClr val="tx1"/>
                </a:solidFill>
              </a:rPr>
              <a:t>محطات الإذاعة التقليدية الإنترنت في بث برامجها وفقراتها في نفس الوقت وبالتزامن مع الأثير الوسيط الأصيل للبث الإذاعي،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just"/>
            <a:r>
              <a:rPr lang="ar-SA" b="1" dirty="0" smtClean="0">
                <a:solidFill>
                  <a:schemeClr val="tx1"/>
                </a:solidFill>
              </a:rPr>
              <a:t>بمعنى </a:t>
            </a:r>
            <a:r>
              <a:rPr lang="ar-SA" b="1" dirty="0" smtClean="0">
                <a:solidFill>
                  <a:schemeClr val="tx1"/>
                </a:solidFill>
              </a:rPr>
              <a:t>أنه يمكنك الاستماع إلى نفس الفقرة أو البرنامج عبر جهاز الراديو أو عبر الإنترنت في نفس الوقت دون أي تأخير أو إبطاء.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just"/>
            <a:r>
              <a:rPr lang="ar-SA" b="1" dirty="0" smtClean="0">
                <a:solidFill>
                  <a:schemeClr val="tx1"/>
                </a:solidFill>
              </a:rPr>
              <a:t>ولم </a:t>
            </a:r>
            <a:r>
              <a:rPr lang="ar-SA" b="1" dirty="0" smtClean="0">
                <a:solidFill>
                  <a:schemeClr val="tx1"/>
                </a:solidFill>
              </a:rPr>
              <a:t>يعد البث الإذاعي عبر الإنترنت يقتصر على المحطات الإذاعية الكبرى بل اتسع الأمر حتى أصبح بإمكان أي شخص أو جهة أو شركة إنشاء محطة راديو عبر الإنترنت،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358246" cy="6429396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تعريف راديو الانترنت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ويوجد نوعان من راديو الانترنت: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أولهما : المحطات الإذاعية التقليدية التي لها محطات على شبكات الانترنت، والتي يستطيع الجمهور سماعها من خلال موجات الراديو العادية.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والنوع الآخر هم المحطات الإذاعية التي تعتمد على الانترنت في بث موادها الإعلامية إذ ليس لها محطات تقليدية.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كما </a:t>
            </a:r>
            <a:r>
              <a:rPr lang="ar-SA" b="1" dirty="0" smtClean="0">
                <a:solidFill>
                  <a:schemeClr val="tx1"/>
                </a:solidFill>
              </a:rPr>
              <a:t>يعرف راديو الانترنت : عبارة عن محطات إذاعية عبر الانترنت يتم الوصول إليها من خلال جهاز الكمبيوتر ، هذه الإذاعات مرتبطة بشبكة الانترنت بدلا من جهاز الاستقبال التقليدي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مميزات وعيوب إذاعات الانترنت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563</Words>
  <Application>Microsoft Office PowerPoint</Application>
  <PresentationFormat>عرض على الشاشة (3:4)‏</PresentationFormat>
  <Paragraphs>50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المحاضرة الرابعة الإذاعة الرقمية</vt:lpstr>
      <vt:lpstr>الإذاعة الرقمية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 مدخل الي الراديو والتلفزيون</dc:title>
  <dc:creator>essam</dc:creator>
  <cp:lastModifiedBy>essam</cp:lastModifiedBy>
  <cp:revision>46</cp:revision>
  <dcterms:created xsi:type="dcterms:W3CDTF">2020-10-10T08:07:05Z</dcterms:created>
  <dcterms:modified xsi:type="dcterms:W3CDTF">2020-10-10T16:35:57Z</dcterms:modified>
</cp:coreProperties>
</file>